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8" r:id="rId3"/>
    <p:sldId id="264" r:id="rId4"/>
    <p:sldId id="269" r:id="rId5"/>
    <p:sldId id="270" r:id="rId6"/>
    <p:sldId id="271" r:id="rId7"/>
    <p:sldId id="275" r:id="rId8"/>
    <p:sldId id="274" r:id="rId9"/>
    <p:sldId id="27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T" initials="I" lastIdx="1" clrIdx="0">
    <p:extLst>
      <p:ext uri="{19B8F6BF-5375-455C-9EA6-DF929625EA0E}">
        <p15:presenceInfo xmlns:p15="http://schemas.microsoft.com/office/powerpoint/2012/main" userId="I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24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23T12:26:07.474" idx="1">
    <p:pos x="3867" y="682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71706-D4C1-382C-2520-BA72D3C09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BF6BF1-9FCD-E85F-29ED-DAF6F8FD8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26F818-307C-C666-B200-198D72A9F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427B-3126-481E-BB7D-3EC4AA800963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BF2335-E6FB-45CD-28BC-B1C5B4D17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C59E5F-277E-126A-1C57-73FCD1C0E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6D4F-DA55-4677-B319-D4A00C838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365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72543-DD80-83B7-1ABF-85CA791CE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E38A02-9781-8C3B-FADF-3CEE10F09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1E9877-C9B5-E804-9F6B-450616C7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427B-3126-481E-BB7D-3EC4AA800963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3D4B1F-23C3-2C5F-9C02-BCDC744BD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CCD90C-FF27-2905-7A44-C29DF5FD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6D4F-DA55-4677-B319-D4A00C838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498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F6F63A4-E06A-1FF6-675B-49CB83D6C4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1D24E8-132B-B0D8-EF43-AB70FEB4C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B5AE8C-372C-8B7D-FB7C-B8EA176B4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427B-3126-481E-BB7D-3EC4AA800963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54B9CA-68B1-0816-76BA-9267F936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D0991F-307C-4206-0883-F9ED9B312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6D4F-DA55-4677-B319-D4A00C838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710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03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55F3E-E1F7-7D93-862B-B70F0CB5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2B9C01-F4FD-BC85-A22C-9BDA76712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3E33B8-F4F1-63D1-472B-4B693CF77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427B-3126-481E-BB7D-3EC4AA800963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5D90D1-270D-BF38-2545-8ED879068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AA4900-BF44-09C8-42B6-63C6B7F1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6D4F-DA55-4677-B319-D4A00C838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629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ABF21-8D14-0138-9A41-0DCE68553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3996FA-52DA-CBF7-BC0C-DF961C528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4858B8-4A8C-C72F-AE57-0E0AF8EFA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427B-3126-481E-BB7D-3EC4AA800963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02E2E8-8B66-C836-DC99-2A795E2B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78464B-5CBB-8595-8190-236ABA3BB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6D4F-DA55-4677-B319-D4A00C838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20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D09D7-BCB5-512D-299B-EBD91C276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E7DA3E-3F0D-B62A-DDF5-C2A28EE95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28A503-FDB0-03D7-9182-297DF8466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D3468F-B874-5CAE-214C-F4D2507F4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427B-3126-481E-BB7D-3EC4AA800963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D38073-9ABE-C9D9-C025-C0C96745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5C874E-E024-5FDB-FEE7-9700E522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6D4F-DA55-4677-B319-D4A00C838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87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6E1D3-4F17-218A-4C27-5843C487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2AD0C5-BE6B-1008-9AA9-74C87AA65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23EE1F-C88D-F11A-E849-28E67CB40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1905C1-2348-36CA-C85B-27040A526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984F22-7584-4A7F-6FB8-E143E144BC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5EF741E-814A-4C92-5ED3-F2B959FDF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427B-3126-481E-BB7D-3EC4AA800963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B4EBC51-5F49-7C15-1235-ED35E9A06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A53462-189B-2793-56D5-C1DF755E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6D4F-DA55-4677-B319-D4A00C838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806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1E7A9-ED67-CC68-37D3-4C483CAD2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A6D2B5-03BE-FC07-7D81-5A53A83D5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427B-3126-481E-BB7D-3EC4AA800963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BF0EF5-27E9-C211-0938-382F97B03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20F3F4-1956-953C-1BED-5E3FD6CCB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6D4F-DA55-4677-B319-D4A00C838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716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D0006B-D505-A6A9-7F76-5D6FE783B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427B-3126-481E-BB7D-3EC4AA800963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EFC22A-F5BA-B842-8438-B349AF5B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242921-A1A6-3A83-2F93-03419885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6D4F-DA55-4677-B319-D4A00C838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91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688E56-AA40-4AED-309E-B5DF210C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4443D-856C-713F-F293-8CFE3659E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A93169-CE00-3C06-0531-D0E2005C4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13A498-A341-08C5-857E-33AFEBB9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427B-3126-481E-BB7D-3EC4AA800963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D2C04A-36B7-C05D-B50C-C98841773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0C9E8D-D46D-BD95-91A7-219FCE117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6D4F-DA55-4677-B319-D4A00C838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590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C32EE-CBEC-91F9-2465-8F77381A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C1F83D-BAE3-A06F-7F64-A1F8527447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326256-01A1-8719-3208-56949C928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623E15-448A-EADC-4A2D-BB65574E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427B-3126-481E-BB7D-3EC4AA800963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EED47A-5211-E633-132C-A1668E070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BF6734-CD0A-3453-F1B2-AC400B1A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6D4F-DA55-4677-B319-D4A00C838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52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B6F91-6A48-D15A-D363-6853DCCE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472FF5-55C3-9678-17CF-1081C42FA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7DA1A2-8B8F-65B9-CA5E-32F607F02F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1427B-3126-481E-BB7D-3EC4AA800963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A15F09-B023-8B7D-A88C-22F79559D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18FA24-6D78-58D2-B125-E090564F1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36D4F-DA55-4677-B319-D4A00C838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66BEA3-4CDF-F205-E05F-C45716328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71" y="1590262"/>
            <a:ext cx="3954534" cy="49894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239347" y="98176"/>
            <a:ext cx="949472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Реализация инициативных проектов на территории городского округа Красноуфимск </a:t>
            </a:r>
          </a:p>
          <a:p>
            <a:pPr algn="ctr"/>
            <a:r>
              <a:rPr lang="ru-RU" altLang="ko-KR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в период 2019 – 2023 годов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167" y="476672"/>
            <a:ext cx="1151985" cy="18976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5B3391-4640-D742-0750-1E4108B9C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233" y="3880236"/>
            <a:ext cx="4613924" cy="259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77576" y="305869"/>
            <a:ext cx="9865217" cy="1429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2019 год -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проект  «Обновление материально – технической базы отделения «лыжные гонки» МАУ ДО ДЮСШ городского округа Красноуфимск»   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83845" y="1343977"/>
            <a:ext cx="8272897" cy="3399164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t="19275" r="7280" b="512"/>
          <a:stretch/>
        </p:blipFill>
        <p:spPr>
          <a:xfrm>
            <a:off x="77576" y="4662862"/>
            <a:ext cx="3623920" cy="2236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" t="38975" r="35044" b="5026"/>
          <a:stretch/>
        </p:blipFill>
        <p:spPr>
          <a:xfrm>
            <a:off x="7055283" y="4550057"/>
            <a:ext cx="2728100" cy="200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7" t="32410" r="22453" b="8923"/>
          <a:stretch/>
        </p:blipFill>
        <p:spPr>
          <a:xfrm>
            <a:off x="9783383" y="-1019"/>
            <a:ext cx="2066318" cy="2547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5" t="17846" r="11128" b="21437"/>
          <a:stretch/>
        </p:blipFill>
        <p:spPr>
          <a:xfrm>
            <a:off x="3660621" y="4575617"/>
            <a:ext cx="3366340" cy="2041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5" r="35436"/>
          <a:stretch/>
        </p:blipFill>
        <p:spPr>
          <a:xfrm>
            <a:off x="9614498" y="2408149"/>
            <a:ext cx="2400887" cy="4334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CDFB9642-BA68-7FB4-52F1-E383822E24FD}"/>
              </a:ext>
            </a:extLst>
          </p:cNvPr>
          <p:cNvSpPr txBox="1">
            <a:spLocks/>
          </p:cNvSpPr>
          <p:nvPr/>
        </p:nvSpPr>
        <p:spPr>
          <a:xfrm>
            <a:off x="6270171" y="1429115"/>
            <a:ext cx="3344327" cy="2249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FF0000"/>
                </a:solidFill>
                <a:latin typeface="Calibri" pitchFamily="34" charset="0"/>
              </a:rPr>
              <a:t>Приобретен спортивный инвентарь (беговые лыжи и ботинки, лыжероллеры, лыжные палки, смазочный утюг, лыжный станок) и расходный материал (мази, парафина, порошки, смывки, пробки, ускорители</a:t>
            </a:r>
            <a:r>
              <a:rPr lang="ru-RU" sz="28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</a:p>
          <a:p>
            <a:pPr marL="0" indent="0" algn="ctr">
              <a:buNone/>
            </a:pPr>
            <a:endParaRPr lang="ru-RU" sz="2800" b="1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B28AC530-204B-2C93-81F4-DE8151453D76}"/>
              </a:ext>
            </a:extLst>
          </p:cNvPr>
          <p:cNvSpPr txBox="1">
            <a:spLocks/>
          </p:cNvSpPr>
          <p:nvPr/>
        </p:nvSpPr>
        <p:spPr>
          <a:xfrm>
            <a:off x="483845" y="1551284"/>
            <a:ext cx="5446004" cy="3755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Стоимость проекта: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spc="50" dirty="0">
                <a:ln w="11430"/>
                <a:latin typeface="Calibri" pitchFamily="34" charset="0"/>
                <a:cs typeface="Calibri" pitchFamily="34" charset="0"/>
              </a:rPr>
              <a:t> общая – 900,0 тыс. руб., в т.ч.: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spc="50" dirty="0">
                <a:ln w="11430"/>
                <a:latin typeface="Calibri" pitchFamily="34" charset="0"/>
                <a:cs typeface="Calibri" pitchFamily="34" charset="0"/>
              </a:rPr>
              <a:t> - областной бюджет – 450,0 тыс. руб.;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spc="50" dirty="0">
                <a:ln w="11430"/>
                <a:latin typeface="Calibri" pitchFamily="34" charset="0"/>
                <a:cs typeface="Calibri" pitchFamily="34" charset="0"/>
              </a:rPr>
              <a:t> - местный бюджет – 315,0 тыс. руб.;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spc="50" dirty="0">
                <a:ln w="11430"/>
                <a:latin typeface="Calibri" pitchFamily="34" charset="0"/>
                <a:cs typeface="Calibri" pitchFamily="34" charset="0"/>
              </a:rPr>
              <a:t> - средства населения – 45,0 тыс. руб.;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spc="50" dirty="0">
                <a:ln w="11430"/>
                <a:latin typeface="Calibri" pitchFamily="34" charset="0"/>
                <a:cs typeface="Calibri" pitchFamily="34" charset="0"/>
              </a:rPr>
              <a:t> - средства ИП – 90,0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41213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38" y="4121239"/>
            <a:ext cx="2052571" cy="2736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6874246" y="625232"/>
            <a:ext cx="5151594" cy="3496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</a:rPr>
              <a:t>Приобретен спортивный инвентарь: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400" b="1" spc="50" dirty="0">
                <a:ln w="11430"/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spc="50" dirty="0">
                <a:ln w="11430"/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жилеты трех размеров: 1, 2, 3 (6 шт.);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spc="50" dirty="0">
                <a:ln w="11430"/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трансмиттер для жилета (3 шт.);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spc="50" dirty="0">
                <a:ln w="11430"/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шлемы двух размеров: </a:t>
            </a:r>
            <a:r>
              <a:rPr lang="en-US" b="1" spc="50" dirty="0">
                <a:ln w="11430"/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 </a:t>
            </a:r>
            <a:r>
              <a:rPr lang="ru-RU" b="1" spc="50" dirty="0">
                <a:ln w="11430"/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и М (4 шт.);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spc="50" dirty="0">
                <a:ln w="11430"/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трансмиттер для шлемов (3 шт.);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spc="50" dirty="0">
                <a:ln w="11430"/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джойстик судейский (2шт.);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spc="50" dirty="0">
                <a:ln w="11430"/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зарядные устройства (4 шт.);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spc="50" dirty="0">
                <a:ln w="11430"/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блок приема передач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7512" r="12776" b="3474"/>
          <a:stretch/>
        </p:blipFill>
        <p:spPr>
          <a:xfrm>
            <a:off x="141669" y="1371987"/>
            <a:ext cx="1836093" cy="2930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" b="10713"/>
          <a:stretch/>
        </p:blipFill>
        <p:spPr>
          <a:xfrm rot="16200000">
            <a:off x="3587753" y="2033722"/>
            <a:ext cx="2515345" cy="2892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06433" y="978309"/>
            <a:ext cx="2088020" cy="2784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9" y="4302319"/>
            <a:ext cx="1916761" cy="2555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17067" r="16934" b="10285"/>
          <a:stretch/>
        </p:blipFill>
        <p:spPr>
          <a:xfrm>
            <a:off x="3846799" y="4829493"/>
            <a:ext cx="1532461" cy="2018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t="18216" r="10773" b="9859"/>
          <a:stretch/>
        </p:blipFill>
        <p:spPr>
          <a:xfrm rot="16200000">
            <a:off x="1999416" y="3118697"/>
            <a:ext cx="1314759" cy="1645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4313" r="23432" b="22645"/>
          <a:stretch/>
        </p:blipFill>
        <p:spPr>
          <a:xfrm>
            <a:off x="5287978" y="4784861"/>
            <a:ext cx="1144314" cy="2073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одзаголовок 3"/>
          <p:cNvSpPr txBox="1">
            <a:spLocks/>
          </p:cNvSpPr>
          <p:nvPr/>
        </p:nvSpPr>
        <p:spPr>
          <a:xfrm>
            <a:off x="1" y="76980"/>
            <a:ext cx="12191999" cy="1230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100" b="1" dirty="0">
                <a:solidFill>
                  <a:schemeClr val="accent5">
                    <a:lumMod val="75000"/>
                  </a:schemeClr>
                </a:solidFill>
              </a:rPr>
              <a:t>2020 год - проект «Обновление материально-технической базы отделения «Тхэквондо (ВТФ)»</a:t>
            </a:r>
            <a:br>
              <a:rPr lang="ru-RU" sz="21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100" b="1" dirty="0">
                <a:solidFill>
                  <a:schemeClr val="accent5">
                    <a:lumMod val="75000"/>
                  </a:schemeClr>
                </a:solidFill>
              </a:rPr>
              <a:t> МАУ ДО ДЮСШ городского округа Красноуфимск»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B91E605-B9F8-ABBC-C951-EF37C461600C}"/>
              </a:ext>
            </a:extLst>
          </p:cNvPr>
          <p:cNvSpPr txBox="1">
            <a:spLocks/>
          </p:cNvSpPr>
          <p:nvPr/>
        </p:nvSpPr>
        <p:spPr>
          <a:xfrm>
            <a:off x="6749907" y="4121239"/>
            <a:ext cx="5446004" cy="3755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Стоимость проекта: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400" b="1" spc="50" dirty="0">
                <a:ln w="11430"/>
                <a:latin typeface="Calibri" pitchFamily="34" charset="0"/>
                <a:cs typeface="Calibri" pitchFamily="34" charset="0"/>
              </a:rPr>
              <a:t> </a:t>
            </a:r>
            <a:r>
              <a:rPr lang="ru-RU" b="1" spc="50" dirty="0">
                <a:ln w="11430"/>
                <a:latin typeface="Calibri" pitchFamily="34" charset="0"/>
                <a:cs typeface="Calibri" pitchFamily="34" charset="0"/>
              </a:rPr>
              <a:t>общая – 985,97 тыс. руб., в т.ч.: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spc="50" dirty="0">
                <a:ln w="11430"/>
                <a:latin typeface="Calibri" pitchFamily="34" charset="0"/>
                <a:cs typeface="Calibri" pitchFamily="34" charset="0"/>
              </a:rPr>
              <a:t> - областной бюджет – 450,0 тыс. руб.;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spc="50" dirty="0">
                <a:ln w="11430"/>
                <a:latin typeface="Calibri" pitchFamily="34" charset="0"/>
                <a:cs typeface="Calibri" pitchFamily="34" charset="0"/>
              </a:rPr>
              <a:t> - местный бюджет – 400,97 тыс. руб.;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spc="50" dirty="0">
                <a:ln w="11430"/>
                <a:latin typeface="Calibri" pitchFamily="34" charset="0"/>
                <a:cs typeface="Calibri" pitchFamily="34" charset="0"/>
              </a:rPr>
              <a:t> - средства населения – 45,0 тыс. руб.;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spc="50" dirty="0">
                <a:ln w="11430"/>
                <a:latin typeface="Calibri" pitchFamily="34" charset="0"/>
                <a:cs typeface="Calibri" pitchFamily="34" charset="0"/>
              </a:rPr>
              <a:t> - средства ИП – 90,0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804281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6298123" y="1299539"/>
            <a:ext cx="5893877" cy="433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Приобретено оборудование: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400" b="1" spc="50" dirty="0">
                <a:ln w="11430"/>
                <a:latin typeface="Calibri" pitchFamily="34" charset="0"/>
                <a:cs typeface="Calibri" pitchFamily="34" charset="0"/>
              </a:rPr>
              <a:t> 7 тренажеров (скамья для пресса, тренажер двойные лыжи, маятниковый тренажер, разведение/сведение, тяга к груди, велотренажер, твистер);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400" b="1" spc="50" dirty="0">
                <a:ln w="11430"/>
                <a:latin typeface="Calibri" pitchFamily="34" charset="0"/>
                <a:cs typeface="Calibri" pitchFamily="34" charset="0"/>
              </a:rPr>
              <a:t>  4 скамейки;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400" b="1" spc="50" dirty="0">
                <a:ln w="11430"/>
                <a:latin typeface="Calibri" pitchFamily="34" charset="0"/>
                <a:cs typeface="Calibri" pitchFamily="34" charset="0"/>
              </a:rPr>
              <a:t> 3 урны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95" y="3814933"/>
            <a:ext cx="4455663" cy="29660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2214" t="8282" r="13156" b="3865"/>
          <a:stretch/>
        </p:blipFill>
        <p:spPr>
          <a:xfrm>
            <a:off x="8802274" y="4639237"/>
            <a:ext cx="2641174" cy="2073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одзаголовок 3">
            <a:extLst>
              <a:ext uri="{FF2B5EF4-FFF2-40B4-BE49-F238E27FC236}">
                <a16:creationId xmlns:a16="http://schemas.microsoft.com/office/drawing/2014/main" id="{90DB23D4-CFC0-2FF1-1CE5-32017AD1DF13}"/>
              </a:ext>
            </a:extLst>
          </p:cNvPr>
          <p:cNvSpPr txBox="1">
            <a:spLocks/>
          </p:cNvSpPr>
          <p:nvPr/>
        </p:nvSpPr>
        <p:spPr>
          <a:xfrm>
            <a:off x="1" y="76980"/>
            <a:ext cx="12191999" cy="1230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2021 год - проект «Старость дома не застанет»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(устройство спортивной площадки по ул. Селекционная)»</a:t>
            </a:r>
          </a:p>
          <a:p>
            <a:pPr marL="0" indent="0" algn="ctr">
              <a:buNone/>
            </a:pPr>
            <a:endParaRPr lang="ru-RU" sz="21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2057B4-6FC0-6869-6762-E36FEDC83A5D}"/>
              </a:ext>
            </a:extLst>
          </p:cNvPr>
          <p:cNvSpPr txBox="1">
            <a:spLocks/>
          </p:cNvSpPr>
          <p:nvPr/>
        </p:nvSpPr>
        <p:spPr>
          <a:xfrm>
            <a:off x="554838" y="1192361"/>
            <a:ext cx="5893877" cy="433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Стоимость проекта: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общая - 701,929 тыс. руб. в т.ч.: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 областной бюджет - 151,3 тыс. руб.;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- местный бюджет - 449,629 тыс. руб.;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 средства ИП - 70,0 тыс. руб.;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  средства населения  - 31,0 тыс. руб.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06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6298123" y="1299539"/>
            <a:ext cx="5893877" cy="433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Приобретено оборудование: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400" b="1" spc="50" dirty="0">
                <a:ln w="11430"/>
                <a:latin typeface="Calibri" pitchFamily="34" charset="0"/>
                <a:cs typeface="Calibri" pitchFamily="34" charset="0"/>
              </a:rPr>
              <a:t> оборудована соляная комната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одзаголовок 3">
            <a:extLst>
              <a:ext uri="{FF2B5EF4-FFF2-40B4-BE49-F238E27FC236}">
                <a16:creationId xmlns:a16="http://schemas.microsoft.com/office/drawing/2014/main" id="{90DB23D4-CFC0-2FF1-1CE5-32017AD1DF13}"/>
              </a:ext>
            </a:extLst>
          </p:cNvPr>
          <p:cNvSpPr txBox="1">
            <a:spLocks/>
          </p:cNvSpPr>
          <p:nvPr/>
        </p:nvSpPr>
        <p:spPr>
          <a:xfrm>
            <a:off x="1" y="76980"/>
            <a:ext cx="12191999" cy="1230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2023 год - проект «Дыши с пользой» (оборудование соляной комнаты в МАУДО «ЦРР-детский сад «Академия детства»)</a:t>
            </a:r>
            <a:endParaRPr lang="ru-RU" sz="21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2057B4-6FC0-6869-6762-E36FEDC83A5D}"/>
              </a:ext>
            </a:extLst>
          </p:cNvPr>
          <p:cNvSpPr txBox="1">
            <a:spLocks/>
          </p:cNvSpPr>
          <p:nvPr/>
        </p:nvSpPr>
        <p:spPr>
          <a:xfrm>
            <a:off x="554838" y="1192361"/>
            <a:ext cx="5893877" cy="433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Стоимость проекта: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общая – 472,0 тыс. руб. в т.ч.: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 местный бюджет – 340,0 тыс. руб.;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 средства ИП - 82,0 тыс. руб.;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  средства населения  - 50,0 тыс. руб.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587244-5EDB-71D5-2E06-B1B1B1CB1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17" y="3429000"/>
            <a:ext cx="3834716" cy="28897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0BD245-FD83-5BC6-5749-B30EFEF4D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553" y="3204654"/>
            <a:ext cx="4250074" cy="31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5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793506" y="528526"/>
            <a:ext cx="6498867" cy="4815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Проведены ремонты дворовых проездов многоквартирных домов по  адресам: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1)	</a:t>
            </a:r>
            <a:r>
              <a:rPr lang="ru-RU" sz="2400" b="1" dirty="0" err="1"/>
              <a:t>ул.Матросова</a:t>
            </a:r>
            <a:r>
              <a:rPr lang="ru-RU" sz="2400" b="1" dirty="0"/>
              <a:t> д.16, </a:t>
            </a:r>
            <a:r>
              <a:rPr lang="ru-RU" sz="2400" b="1" dirty="0" err="1"/>
              <a:t>ул.Ухтомского</a:t>
            </a:r>
            <a:r>
              <a:rPr lang="ru-RU" sz="2400" b="1" dirty="0"/>
              <a:t> д.34, </a:t>
            </a:r>
            <a:r>
              <a:rPr lang="ru-RU" sz="2400" b="1" dirty="0" err="1"/>
              <a:t>ул.Бытовая</a:t>
            </a:r>
            <a:r>
              <a:rPr lang="ru-RU" sz="2400" b="1" dirty="0"/>
              <a:t> д.11;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2)	</a:t>
            </a:r>
            <a:r>
              <a:rPr lang="ru-RU" sz="2400" b="1" dirty="0" err="1"/>
              <a:t>ул.Озерная</a:t>
            </a:r>
            <a:r>
              <a:rPr lang="ru-RU" sz="2400" b="1" dirty="0"/>
              <a:t> д.55, </a:t>
            </a:r>
            <a:r>
              <a:rPr lang="ru-RU" sz="2400" b="1" dirty="0" err="1"/>
              <a:t>ул.Свободы</a:t>
            </a:r>
            <a:r>
              <a:rPr lang="ru-RU" sz="2400" b="1" dirty="0"/>
              <a:t> д.80;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3)	</a:t>
            </a:r>
            <a:r>
              <a:rPr lang="ru-RU" sz="2400" b="1" dirty="0" err="1"/>
              <a:t>ул.Ухтомского</a:t>
            </a:r>
            <a:r>
              <a:rPr lang="ru-RU" sz="2400" b="1" dirty="0"/>
              <a:t> д.27, </a:t>
            </a:r>
            <a:r>
              <a:rPr lang="ru-RU" sz="2400" b="1" dirty="0" err="1"/>
              <a:t>ул.Ухтомского</a:t>
            </a:r>
            <a:r>
              <a:rPr lang="ru-RU" sz="2400" b="1" dirty="0"/>
              <a:t> д.29;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4)	</a:t>
            </a:r>
            <a:r>
              <a:rPr lang="ru-RU" sz="2400" b="1" dirty="0" err="1"/>
              <a:t>ул.Горького</a:t>
            </a:r>
            <a:r>
              <a:rPr lang="ru-RU" sz="2400" b="1" dirty="0"/>
              <a:t> д.5;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5)	</a:t>
            </a:r>
            <a:r>
              <a:rPr lang="ru-RU" sz="2400" b="1" dirty="0" err="1"/>
              <a:t>ул.Терешковой</a:t>
            </a:r>
            <a:r>
              <a:rPr lang="ru-RU" sz="2400" b="1" dirty="0"/>
              <a:t> д.105, </a:t>
            </a:r>
            <a:r>
              <a:rPr lang="ru-RU" sz="2400" b="1" dirty="0" err="1"/>
              <a:t>ул.Терешковой</a:t>
            </a:r>
            <a:r>
              <a:rPr lang="ru-RU" sz="2400" b="1" dirty="0"/>
              <a:t> д.107;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6)	</a:t>
            </a:r>
            <a:r>
              <a:rPr lang="ru-RU" sz="2400" b="1" dirty="0" err="1"/>
              <a:t>ул.Нефтянников</a:t>
            </a:r>
            <a:r>
              <a:rPr lang="ru-RU" sz="2400" b="1" dirty="0"/>
              <a:t> д.1;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7)	</a:t>
            </a:r>
            <a:r>
              <a:rPr lang="ru-RU" sz="2400" b="1" dirty="0" err="1"/>
              <a:t>ул.Саргинская</a:t>
            </a:r>
            <a:r>
              <a:rPr lang="ru-RU" sz="2400" b="1" dirty="0"/>
              <a:t> д.27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одзаголовок 3">
            <a:extLst>
              <a:ext uri="{FF2B5EF4-FFF2-40B4-BE49-F238E27FC236}">
                <a16:creationId xmlns:a16="http://schemas.microsoft.com/office/drawing/2014/main" id="{90DB23D4-CFC0-2FF1-1CE5-32017AD1DF13}"/>
              </a:ext>
            </a:extLst>
          </p:cNvPr>
          <p:cNvSpPr txBox="1">
            <a:spLocks/>
          </p:cNvSpPr>
          <p:nvPr/>
        </p:nvSpPr>
        <p:spPr>
          <a:xfrm>
            <a:off x="1" y="76980"/>
            <a:ext cx="12191999" cy="1230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2023 год - проект в сфере благоустройства  дворовых территорий</a:t>
            </a:r>
            <a:endParaRPr lang="ru-RU" sz="21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2057B4-6FC0-6869-6762-E36FEDC83A5D}"/>
              </a:ext>
            </a:extLst>
          </p:cNvPr>
          <p:cNvSpPr txBox="1">
            <a:spLocks/>
          </p:cNvSpPr>
          <p:nvPr/>
        </p:nvSpPr>
        <p:spPr>
          <a:xfrm>
            <a:off x="408373" y="767749"/>
            <a:ext cx="5893877" cy="433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Стоимость проекта: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общая – 10 452,3 тыс. руб. в т.ч.: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 местный бюджет – 8 361,8 тыс. руб.;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 средства ЮЛ – 542,4 тыс. руб.;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  средства населения  - 1 548,1 тыс. руб.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B5AE5F-EDEC-1ACF-58FB-6E9DAAD9D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6" y="3003061"/>
            <a:ext cx="2365630" cy="177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C5A668-81AB-873C-B90B-D7E99F3A1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65" y="3817435"/>
            <a:ext cx="2497455" cy="187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9F2005-B3D4-4F87-449C-04BF0EA78F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48" y="4519089"/>
            <a:ext cx="2414905" cy="1810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526398-D2C2-7D68-03C9-A64EC658F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100" y="4565543"/>
            <a:ext cx="2408129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93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EB6F3-18A4-07D8-425F-1B7ECC93C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21EA6DDD-99A4-D962-68C3-E79FC5C4F359}"/>
              </a:ext>
            </a:extLst>
          </p:cNvPr>
          <p:cNvSpPr txBox="1">
            <a:spLocks/>
          </p:cNvSpPr>
          <p:nvPr/>
        </p:nvSpPr>
        <p:spPr>
          <a:xfrm>
            <a:off x="8467166" y="1192361"/>
            <a:ext cx="3590156" cy="4888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Выполнены работы: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400" b="1" spc="50" dirty="0">
                <a:ln w="11430"/>
                <a:latin typeface="Calibri" pitchFamily="34" charset="0"/>
                <a:cs typeface="Calibri" pitchFamily="34" charset="0"/>
              </a:rPr>
              <a:t> устроено песчано-гравийное основание площадки);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400" b="1" spc="50" dirty="0">
                <a:ln w="11430"/>
                <a:latin typeface="Calibri" pitchFamily="34" charset="0"/>
                <a:cs typeface="Calibri" pitchFamily="34" charset="0"/>
              </a:rPr>
              <a:t>  установлены ворота металлические с сеткой  со щитом для баскетбола ;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400" b="1" spc="50" dirty="0">
                <a:ln w="11430"/>
                <a:latin typeface="Calibri" pitchFamily="34" charset="0"/>
                <a:cs typeface="Calibri" pitchFamily="34" charset="0"/>
              </a:rPr>
              <a:t> установлен спортивный комплекс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одзаголовок 3">
            <a:extLst>
              <a:ext uri="{FF2B5EF4-FFF2-40B4-BE49-F238E27FC236}">
                <a16:creationId xmlns:a16="http://schemas.microsoft.com/office/drawing/2014/main" id="{961163AC-3500-A786-785B-688EF8C85BB8}"/>
              </a:ext>
            </a:extLst>
          </p:cNvPr>
          <p:cNvSpPr txBox="1">
            <a:spLocks/>
          </p:cNvSpPr>
          <p:nvPr/>
        </p:nvSpPr>
        <p:spPr>
          <a:xfrm>
            <a:off x="1" y="76980"/>
            <a:ext cx="12191999" cy="1230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2024 год - проект «Доступный спорт - детям»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(оборудование  спортивной площадки по ул. Ахматовой)»</a:t>
            </a:r>
          </a:p>
          <a:p>
            <a:pPr marL="0" indent="0" algn="ctr">
              <a:buNone/>
            </a:pPr>
            <a:endParaRPr lang="ru-RU" sz="21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8A39A0-6BA5-D3AD-568A-F58379B55520}"/>
              </a:ext>
            </a:extLst>
          </p:cNvPr>
          <p:cNvSpPr txBox="1">
            <a:spLocks/>
          </p:cNvSpPr>
          <p:nvPr/>
        </p:nvSpPr>
        <p:spPr>
          <a:xfrm>
            <a:off x="554838" y="1192361"/>
            <a:ext cx="5893877" cy="433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Стоимость проекта: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общая – 999,8 тыс. руб. в т.ч.: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 областной бюджет – 416,8 тыс. руб.;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- местный бюджет – 400,0 тыс. руб.;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 средства ИП - 110,0 тыс. руб.;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  средства населения  - 73,0 тыс. руб.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0D2699-24F8-C3DA-C9E0-8C3998A47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48" y="3599795"/>
            <a:ext cx="3828089" cy="28769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F6964C-EC8A-4AA5-1CA5-61E5FCA455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324" r="8808"/>
          <a:stretch/>
        </p:blipFill>
        <p:spPr>
          <a:xfrm>
            <a:off x="5792647" y="2652564"/>
            <a:ext cx="2639183" cy="28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92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95968-B354-EBB9-DBA9-1E2C955BC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25CD4C-DEB1-CC58-D6DD-DD7AA89C7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246" y="236550"/>
            <a:ext cx="7176988" cy="5399561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6C52CE15-3783-98FE-958C-593D2E65159C}"/>
              </a:ext>
            </a:extLst>
          </p:cNvPr>
          <p:cNvSpPr txBox="1">
            <a:spLocks/>
          </p:cNvSpPr>
          <p:nvPr/>
        </p:nvSpPr>
        <p:spPr>
          <a:xfrm>
            <a:off x="5793506" y="528526"/>
            <a:ext cx="6498867" cy="4815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Проведены ремонты дворовых проездов многоквартирных домов по  адресам: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1) ул. </a:t>
            </a:r>
            <a:r>
              <a:rPr lang="ru-RU" sz="2400" b="1" dirty="0" err="1"/>
              <a:t>Манчажская</a:t>
            </a:r>
            <a:r>
              <a:rPr lang="ru-RU" sz="2400" b="1" dirty="0"/>
              <a:t>, д.36, д.38, ул. Свободы, д.84;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2) ул. Бульварная д.35, д.35А;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3) ул. Металлистов, д.18;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4) ул. </a:t>
            </a:r>
            <a:r>
              <a:rPr lang="ru-RU" sz="2400" b="1" dirty="0" err="1"/>
              <a:t>Сухобского</a:t>
            </a:r>
            <a:r>
              <a:rPr lang="ru-RU" sz="2400" b="1" dirty="0"/>
              <a:t>, д.53;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5) ул. </a:t>
            </a:r>
            <a:r>
              <a:rPr lang="ru-RU" sz="2400" b="1" dirty="0" err="1"/>
              <a:t>Мизерова</a:t>
            </a:r>
            <a:r>
              <a:rPr lang="ru-RU" sz="2400" b="1" dirty="0"/>
              <a:t>, д. 112А;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6) ул. Пролетарская, д. 60;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7) ул. </a:t>
            </a:r>
            <a:r>
              <a:rPr lang="ru-RU" sz="2400" b="1" dirty="0" err="1"/>
              <a:t>Рогозинниковых</a:t>
            </a:r>
            <a:r>
              <a:rPr lang="ru-RU" sz="2400" b="1" dirty="0"/>
              <a:t>, д.36;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8) ул. Советская, д. 60;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9) ул. </a:t>
            </a:r>
            <a:r>
              <a:rPr lang="ru-RU" sz="2400" b="1" dirty="0" err="1"/>
              <a:t>Сухобского</a:t>
            </a:r>
            <a:r>
              <a:rPr lang="ru-RU" sz="2400" b="1" dirty="0"/>
              <a:t>, д.30, д.32;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10) ул. Ухтомского, д.18;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11) ул. Ухтомского 21, ул. Ухтомского 23,  ул. Ухтомского 25.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одзаголовок 3">
            <a:extLst>
              <a:ext uri="{FF2B5EF4-FFF2-40B4-BE49-F238E27FC236}">
                <a16:creationId xmlns:a16="http://schemas.microsoft.com/office/drawing/2014/main" id="{2A4FCB5D-CABA-6464-0A99-41C602EC4A78}"/>
              </a:ext>
            </a:extLst>
          </p:cNvPr>
          <p:cNvSpPr txBox="1">
            <a:spLocks/>
          </p:cNvSpPr>
          <p:nvPr/>
        </p:nvSpPr>
        <p:spPr>
          <a:xfrm>
            <a:off x="1" y="76980"/>
            <a:ext cx="12191999" cy="1230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2024 год - проект в сфере благоустройства  дворовых территорий</a:t>
            </a:r>
            <a:endParaRPr lang="ru-RU" sz="21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815091-36BD-FF23-68B1-76E292283DA3}"/>
              </a:ext>
            </a:extLst>
          </p:cNvPr>
          <p:cNvSpPr txBox="1">
            <a:spLocks/>
          </p:cNvSpPr>
          <p:nvPr/>
        </p:nvSpPr>
        <p:spPr>
          <a:xfrm>
            <a:off x="408373" y="767749"/>
            <a:ext cx="5893877" cy="433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Стоимость проекта: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общая – 24,7 млн. руб. в т.ч.: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 местный бюджет – 20,1 млн. руб.;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  средства населения  - 4,6 млн. руб.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A2D25F-72EF-B38A-A9B0-D17FF17D5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3" y="2351126"/>
            <a:ext cx="2861558" cy="21528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65794-082B-2487-E659-47A8D6E42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01" y="4221115"/>
            <a:ext cx="1781935" cy="23685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556D0A-EDF4-7751-EB67-EEF2E3F3C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107" y="2245509"/>
            <a:ext cx="1778621" cy="236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5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F8EB1-21F0-1DA6-F305-604B5752B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78CC9FCE-4DBF-B269-5C54-8FD3DB7F0DDC}"/>
              </a:ext>
            </a:extLst>
          </p:cNvPr>
          <p:cNvSpPr txBox="1">
            <a:spLocks/>
          </p:cNvSpPr>
          <p:nvPr/>
        </p:nvSpPr>
        <p:spPr>
          <a:xfrm>
            <a:off x="5743285" y="911440"/>
            <a:ext cx="5893877" cy="953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Приобретено занимательные деревяные доски - </a:t>
            </a:r>
            <a:r>
              <a:rPr lang="ru-RU" sz="2400" b="1" dirty="0" err="1"/>
              <a:t>бизиборды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одзаголовок 3">
            <a:extLst>
              <a:ext uri="{FF2B5EF4-FFF2-40B4-BE49-F238E27FC236}">
                <a16:creationId xmlns:a16="http://schemas.microsoft.com/office/drawing/2014/main" id="{9080C162-93B8-038E-D3BD-E09CD3B37F6E}"/>
              </a:ext>
            </a:extLst>
          </p:cNvPr>
          <p:cNvSpPr txBox="1">
            <a:spLocks/>
          </p:cNvSpPr>
          <p:nvPr/>
        </p:nvSpPr>
        <p:spPr>
          <a:xfrm>
            <a:off x="1" y="76980"/>
            <a:ext cx="12191999" cy="1230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2024 год - проект «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Заниматика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на стене» (приобретение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бизибордов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МАУДО «Центра развития ребенка  - детский сад»)</a:t>
            </a:r>
            <a:endParaRPr lang="ru-RU" sz="21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314AFD-054A-BE1F-DEE3-89C1DD1BAC77}"/>
              </a:ext>
            </a:extLst>
          </p:cNvPr>
          <p:cNvSpPr txBox="1">
            <a:spLocks/>
          </p:cNvSpPr>
          <p:nvPr/>
        </p:nvSpPr>
        <p:spPr>
          <a:xfrm>
            <a:off x="554838" y="1192361"/>
            <a:ext cx="5893877" cy="433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Стоимость проекта: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общая – 300,0 тыс. руб. в т.ч.: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 местный бюджет – 215,0 тыс. руб.;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 средства ИП - 45,0 тыс. руб.;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  средства населения  - 40,0 тыс. руб.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C1FEBD-B3D9-A175-2DB0-CFE87A2841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339" b="7584"/>
          <a:stretch/>
        </p:blipFill>
        <p:spPr>
          <a:xfrm>
            <a:off x="4972084" y="3714657"/>
            <a:ext cx="6727372" cy="29302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EFB0E7-CB75-DE63-6441-8A3EB209E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7" y="3298494"/>
            <a:ext cx="4417246" cy="33129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539588-4245-562A-5833-749B7A5552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728" b="27475"/>
          <a:stretch/>
        </p:blipFill>
        <p:spPr>
          <a:xfrm>
            <a:off x="7404690" y="1768999"/>
            <a:ext cx="3338790" cy="186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265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973</Words>
  <Application>Microsoft Office PowerPoint</Application>
  <PresentationFormat>Широкоэкранный</PresentationFormat>
  <Paragraphs>95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IT</dc:creator>
  <cp:lastModifiedBy>IT</cp:lastModifiedBy>
  <cp:revision>4</cp:revision>
  <dcterms:created xsi:type="dcterms:W3CDTF">2024-01-20T07:27:32Z</dcterms:created>
  <dcterms:modified xsi:type="dcterms:W3CDTF">2025-02-19T12:09:56Z</dcterms:modified>
</cp:coreProperties>
</file>